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3" r:id="rId1"/>
    <p:sldMasterId id="2147483664" r:id="rId2"/>
  </p:sldMasterIdLst>
  <p:notesMasterIdLst>
    <p:notesMasterId r:id="rId3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64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98897bf255_0_3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g398897bf255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2" name="Google Shape;21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3" name="Google Shape;213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98897bf255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" name="Google Shape;221;g398897bf255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2" name="Google Shape;222;g398897bf255_0_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98897bf255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g398897bf255_0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1" name="Google Shape;231;g398897bf255_0_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98897bf255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g398897bf255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398897bf255_0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98897bf255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g398897bf255_0_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9" name="Google Shape;249;g398897bf255_0_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98897bf255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g398897bf255_0_1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9" name="Google Shape;259;g398897bf255_0_1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98897bf255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7" name="Google Shape;267;g398897bf255_0_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8" name="Google Shape;268;g398897bf255_0_1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98897bf255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6" name="Google Shape;276;g398897bf255_0_1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7" name="Google Shape;277;g398897bf255_0_1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98897bf255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g398897bf255_0_1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6" name="Google Shape;286;g398897bf255_0_1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" name="Google Shape;1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98897bf25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g398897bf255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5" name="Google Shape;295;g398897bf255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98897bf255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g398897bf255_0_1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4" name="Google Shape;304;g398897bf255_0_1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98897bf255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Google Shape;313;g398897bf255_0_1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4" name="Google Shape;314;g398897bf255_0_1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98897bf255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g398897bf255_0_1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4" name="Google Shape;324;g398897bf255_0_1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98897bf255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g398897bf255_0_2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3" name="Google Shape;333;g398897bf255_0_2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98897bf255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g398897bf255_0_2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2" name="Google Shape;342;g398897bf255_0_2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98897bf255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Google Shape;350;g398897bf255_0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1" name="Google Shape;351;g398897bf255_0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98897bf255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9" name="Google Shape;359;g398897bf255_0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Contains 1000 images with complex backgrounds and low contrast objects along with their ground truth images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0" name="Google Shape;360;g398897bf255_0_2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8" name="Google Shape;36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98897bf255_0_2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7" name="Google Shape;377;g398897bf255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" name="Google Shape;15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98897bf255_0_2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6" name="Google Shape;386;g398897bf255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98897bf255_0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5" name="Google Shape;395;g398897bf255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3" name="Google Shape;40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0" name="Google Shape;41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7" name="Google Shape;41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4" name="Google Shape;424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5" name="Google Shape;425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8" name="Google Shape;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98897bf255_0_3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2" name="Google Shape;172;g398897bf255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98897bf255_0_3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0" name="Google Shape;180;g398897bf255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98897bf255_0_2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g398897bf255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98897bf255_0_3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6" name="Google Shape;196;g398897bf255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F2F2F2"/>
            </a:gs>
            <a:gs pos="86000">
              <a:srgbClr val="F2F2F2"/>
            </a:gs>
            <a:gs pos="100000">
              <a:srgbClr val="D8D8D8"/>
            </a:gs>
          </a:gsLst>
          <a:lin ang="5400000" scaled="0"/>
        </a:gra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/>
          <p:nvPr/>
        </p:nvSpPr>
        <p:spPr>
          <a:xfrm>
            <a:off x="2" y="23085"/>
            <a:ext cx="12191999" cy="5615715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310296" y="106681"/>
            <a:ext cx="11576904" cy="1264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45700" bIns="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800"/>
              <a:buFont typeface="Calibri"/>
              <a:buNone/>
              <a:defRPr sz="4800" b="1"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381001" y="3657600"/>
            <a:ext cx="4343400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0" rIns="4570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  <a:defRPr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6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10939195" y="6476999"/>
            <a:ext cx="115120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0" y="5646420"/>
            <a:ext cx="12192000" cy="45720"/>
          </a:xfrm>
          <a:prstGeom prst="rect">
            <a:avLst/>
          </a:prstGeom>
          <a:blipFill rotWithShape="1">
            <a:blip r:embed="rId2">
              <a:alphaModFix/>
            </a:blip>
            <a:tile tx="0" ty="0" sx="100000" sy="100000" flip="none" algn="tl"/>
          </a:blip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bg>
      <p:bgPr>
        <a:solidFill>
          <a:schemeClr val="lt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>
            <a:spLocks noGrp="1"/>
          </p:cNvSpPr>
          <p:nvPr>
            <p:ph type="title"/>
          </p:nvPr>
        </p:nvSpPr>
        <p:spPr>
          <a:xfrm>
            <a:off x="219456" y="155448"/>
            <a:ext cx="3366867" cy="978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5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2000"/>
              <a:buFont typeface="Calibri"/>
              <a:buNone/>
              <a:defRPr sz="20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>
            <a:spLocks noGrp="1"/>
          </p:cNvSpPr>
          <p:nvPr>
            <p:ph type="pic" idx="2"/>
          </p:nvPr>
        </p:nvSpPr>
        <p:spPr>
          <a:xfrm>
            <a:off x="3871741" y="1484808"/>
            <a:ext cx="8329863" cy="5373192"/>
          </a:xfrm>
          <a:prstGeom prst="rect">
            <a:avLst/>
          </a:prstGeom>
          <a:solidFill>
            <a:srgbClr val="BABABB"/>
          </a:solidFill>
          <a:ln>
            <a:noFill/>
          </a:ln>
        </p:spPr>
      </p:sp>
      <p:sp>
        <p:nvSpPr>
          <p:cNvPr id="92" name="Google Shape;92;p12"/>
          <p:cNvSpPr txBox="1">
            <a:spLocks noGrp="1"/>
          </p:cNvSpPr>
          <p:nvPr>
            <p:ph type="body" idx="1"/>
          </p:nvPr>
        </p:nvSpPr>
        <p:spPr>
          <a:xfrm>
            <a:off x="219456" y="1728216"/>
            <a:ext cx="329184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8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dt" idx="10"/>
          </p:nvPr>
        </p:nvSpPr>
        <p:spPr>
          <a:xfrm>
            <a:off x="219456" y="1170432"/>
            <a:ext cx="3364992" cy="201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/>
          <p:nvPr/>
        </p:nvSpPr>
        <p:spPr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2"/>
          <p:cNvSpPr/>
          <p:nvPr/>
        </p:nvSpPr>
        <p:spPr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2"/>
          <p:cNvSpPr txBox="1">
            <a:spLocks noGrp="1"/>
          </p:cNvSpPr>
          <p:nvPr>
            <p:ph type="ftr" idx="11"/>
          </p:nvPr>
        </p:nvSpPr>
        <p:spPr>
          <a:xfrm>
            <a:off x="4047744" y="1170432"/>
            <a:ext cx="6925056" cy="201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BABAB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2"/>
          <p:cNvSpPr txBox="1">
            <a:spLocks noGrp="1"/>
          </p:cNvSpPr>
          <p:nvPr>
            <p:ph type="sldNum" idx="12"/>
          </p:nvPr>
        </p:nvSpPr>
        <p:spPr>
          <a:xfrm>
            <a:off x="11119104" y="1170432"/>
            <a:ext cx="978485" cy="201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 rot="5400000">
            <a:off x="3393080" y="-1940920"/>
            <a:ext cx="5375360" cy="116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◼"/>
              <a:defRPr/>
            </a:lvl1pPr>
            <a:lvl2pPr marL="914400" lvl="1" indent="-331469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/>
          <p:nvPr/>
        </p:nvSpPr>
        <p:spPr>
          <a:xfrm>
            <a:off x="8798560" y="0"/>
            <a:ext cx="6096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8863584" y="0"/>
            <a:ext cx="3352801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4"/>
          <p:cNvSpPr txBox="1">
            <a:spLocks noGrp="1"/>
          </p:cNvSpPr>
          <p:nvPr>
            <p:ph type="title"/>
          </p:nvPr>
        </p:nvSpPr>
        <p:spPr>
          <a:xfrm rot="5400000">
            <a:off x="7386638" y="1930404"/>
            <a:ext cx="5851525" cy="2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body" idx="1"/>
          </p:nvPr>
        </p:nvSpPr>
        <p:spPr>
          <a:xfrm rot="5400000">
            <a:off x="1697038" y="-782636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◼"/>
              <a:defRPr/>
            </a:lvl1pPr>
            <a:lvl2pPr marL="914400" lvl="1" indent="-331469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ftr" idx="11"/>
          </p:nvPr>
        </p:nvSpPr>
        <p:spPr>
          <a:xfrm>
            <a:off x="3520796" y="6377460"/>
            <a:ext cx="511520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2">
  <p:cSld name="1_Title and Content2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body" idx="1"/>
          </p:nvPr>
        </p:nvSpPr>
        <p:spPr>
          <a:xfrm>
            <a:off x="278674" y="1214847"/>
            <a:ext cx="11639007" cy="5338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7084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  <a:defRPr sz="28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657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60"/>
              <a:buChar char="▪"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2">
  <p:cSld name="2_Title and Content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1"/>
          </p:nvPr>
        </p:nvSpPr>
        <p:spPr>
          <a:xfrm>
            <a:off x="278674" y="1214847"/>
            <a:ext cx="11639007" cy="5338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7084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  <a:defRPr sz="28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657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60"/>
              <a:buChar char="▪"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609600" y="381000"/>
            <a:ext cx="10769600" cy="370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600"/>
              <a:buFont typeface="Arial"/>
              <a:buNone/>
              <a:defRPr sz="3600" b="1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body" idx="1"/>
          </p:nvPr>
        </p:nvSpPr>
        <p:spPr>
          <a:xfrm>
            <a:off x="609600" y="975789"/>
            <a:ext cx="10972800" cy="5127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5052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Font typeface="Noto Sans Symbols"/>
              <a:buChar char="❑"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35433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980"/>
              <a:buFont typeface="Noto Sans Symbols"/>
              <a:buChar char="⮚"/>
              <a:defRPr sz="2200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Noto Sans Symbols"/>
              <a:buChar char="❖"/>
              <a:defRPr sz="2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Courier New"/>
              <a:buChar char="o"/>
              <a:defRPr sz="1600" b="1"/>
            </a:lvl4pPr>
            <a:lvl5pPr marL="2286000" lvl="4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?"/>
              <a:defRPr sz="1400" b="1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/>
          <p:nvPr/>
        </p:nvSpPr>
        <p:spPr>
          <a:xfrm>
            <a:off x="8026400" y="6188076"/>
            <a:ext cx="2844800" cy="44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en-US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20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7"/>
          <p:cNvSpPr/>
          <p:nvPr/>
        </p:nvSpPr>
        <p:spPr>
          <a:xfrm>
            <a:off x="609600" y="274640"/>
            <a:ext cx="10972800" cy="598641"/>
          </a:xfrm>
          <a:prstGeom prst="rect">
            <a:avLst/>
          </a:prstGeom>
          <a:noFill/>
          <a:ln w="48000" cap="flat" cmpd="thickThin">
            <a:solidFill>
              <a:srgbClr val="AF7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7"/>
          <p:cNvSpPr/>
          <p:nvPr/>
        </p:nvSpPr>
        <p:spPr>
          <a:xfrm>
            <a:off x="10107827" y="6096001"/>
            <a:ext cx="956741" cy="618371"/>
          </a:xfrm>
          <a:prstGeom prst="ellipse">
            <a:avLst/>
          </a:prstGeom>
          <a:noFill/>
          <a:ln w="48000" cap="flat" cmpd="thickThin">
            <a:solidFill>
              <a:srgbClr val="AF7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2">
  <p:cSld name="Title and Content2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"/>
          </p:nvPr>
        </p:nvSpPr>
        <p:spPr>
          <a:xfrm>
            <a:off x="278674" y="1214847"/>
            <a:ext cx="11639007" cy="5338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7084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  <a:defRPr sz="28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657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60"/>
              <a:buChar char="▪"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F2F2F2"/>
            </a:gs>
            <a:gs pos="86000">
              <a:srgbClr val="F2F2F2"/>
            </a:gs>
            <a:gs pos="100000">
              <a:srgbClr val="D8D8D8"/>
            </a:gs>
          </a:gsLst>
          <a:lin ang="5400000" scaled="0"/>
        </a:gra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2" y="23085"/>
            <a:ext cx="12191999" cy="5615715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/>
          </p:nvPr>
        </p:nvSpPr>
        <p:spPr>
          <a:xfrm>
            <a:off x="310296" y="106681"/>
            <a:ext cx="11576904" cy="1264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45700" bIns="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800"/>
              <a:buFont typeface="Calibri"/>
              <a:buNone/>
              <a:defRPr sz="4800" b="1"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381001" y="3657600"/>
            <a:ext cx="4343400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0" rIns="4570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  <a:defRPr sz="24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6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ldNum" idx="12"/>
          </p:nvPr>
        </p:nvSpPr>
        <p:spPr>
          <a:xfrm>
            <a:off x="10939195" y="6476999"/>
            <a:ext cx="115120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0" y="5646420"/>
            <a:ext cx="12192000" cy="45720"/>
          </a:xfrm>
          <a:prstGeom prst="rect">
            <a:avLst/>
          </a:prstGeom>
          <a:blipFill rotWithShape="1">
            <a:blip r:embed="rId2">
              <a:alphaModFix/>
            </a:blip>
            <a:tile tx="0" ty="0" sx="100000" sy="100000" flip="none" algn="tl"/>
          </a:blip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rgbClr val="F2F2F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0" y="1"/>
            <a:ext cx="12192000" cy="260252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6"/>
          <p:cNvSpPr/>
          <p:nvPr/>
        </p:nvSpPr>
        <p:spPr>
          <a:xfrm>
            <a:off x="0" y="2602520"/>
            <a:ext cx="12192000" cy="457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999744" y="118872"/>
            <a:ext cx="10684256" cy="163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700"/>
              <a:buFont typeface="Calibri"/>
              <a:buNone/>
              <a:defRPr sz="47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1"/>
          </p:nvPr>
        </p:nvSpPr>
        <p:spPr>
          <a:xfrm>
            <a:off x="987552" y="1828800"/>
            <a:ext cx="1069644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0" rIns="4570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609600" y="1066800"/>
            <a:ext cx="5384800" cy="5330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t" anchorCtr="0">
            <a:normAutofit/>
          </a:bodyPr>
          <a:lstStyle>
            <a:lvl1pPr marL="457200" lvl="0" indent="-37084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  <a:defRPr sz="2800"/>
            </a:lvl1pPr>
            <a:lvl2pPr marL="914400" lvl="1" indent="-3657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60"/>
              <a:buChar char="▪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body" idx="2"/>
          </p:nvPr>
        </p:nvSpPr>
        <p:spPr>
          <a:xfrm>
            <a:off x="6197600" y="1066800"/>
            <a:ext cx="5384800" cy="5330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7084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  <a:defRPr sz="2800"/>
            </a:lvl1pPr>
            <a:lvl2pPr marL="914400" lvl="1" indent="-3657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60"/>
              <a:buChar char="▪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body" idx="1"/>
          </p:nvPr>
        </p:nvSpPr>
        <p:spPr>
          <a:xfrm>
            <a:off x="609600" y="1698988"/>
            <a:ext cx="5386917" cy="715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40"/>
              <a:buNone/>
              <a:defRPr sz="2300" b="1" cap="none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body" idx="2"/>
          </p:nvPr>
        </p:nvSpPr>
        <p:spPr>
          <a:xfrm>
            <a:off x="609600" y="2449512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5052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Char char="◼"/>
              <a:defRPr sz="2400"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?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body" idx="3"/>
          </p:nvPr>
        </p:nvSpPr>
        <p:spPr>
          <a:xfrm>
            <a:off x="6193368" y="1698988"/>
            <a:ext cx="5389033" cy="715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40"/>
              <a:buNone/>
              <a:defRPr sz="2300" b="1" cap="none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4"/>
          </p:nvPr>
        </p:nvSpPr>
        <p:spPr>
          <a:xfrm>
            <a:off x="6193368" y="2449512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5052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Char char="◼"/>
              <a:defRPr sz="2400"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?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1"/>
          <p:cNvSpPr txBox="1">
            <a:spLocks noGrp="1"/>
          </p:cNvSpPr>
          <p:nvPr>
            <p:ph type="title"/>
          </p:nvPr>
        </p:nvSpPr>
        <p:spPr>
          <a:xfrm>
            <a:off x="223784" y="152400"/>
            <a:ext cx="3364992" cy="978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50" tIns="45700" rIns="4570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2000"/>
              <a:buFont typeface="Calibri"/>
              <a:buNone/>
              <a:defRPr sz="20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1"/>
          </p:nvPr>
        </p:nvSpPr>
        <p:spPr>
          <a:xfrm>
            <a:off x="4025837" y="1743134"/>
            <a:ext cx="7894188" cy="4558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9116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60"/>
              <a:buChar char="◼"/>
              <a:defRPr sz="3200"/>
            </a:lvl1pPr>
            <a:lvl2pPr marL="914400" lvl="1" indent="-388619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20"/>
              <a:buChar char="▪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?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body" idx="2"/>
          </p:nvPr>
        </p:nvSpPr>
        <p:spPr>
          <a:xfrm>
            <a:off x="223784" y="1730018"/>
            <a:ext cx="329184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8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p11"/>
          <p:cNvSpPr/>
          <p:nvPr/>
        </p:nvSpPr>
        <p:spPr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1097282"/>
            <a:ext cx="12192000" cy="91440"/>
          </a:xfrm>
          <a:prstGeom prst="rect">
            <a:avLst/>
          </a:prstGeom>
          <a:blipFill rotWithShape="1">
            <a:blip r:embed="rId3">
              <a:alphaModFix/>
            </a:blip>
            <a:tile tx="0" ty="0" sx="100000" sy="100000" flip="none" algn="tl"/>
          </a:blip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-1" y="0"/>
            <a:ext cx="12191999" cy="1077684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FFC7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243840" y="1208320"/>
            <a:ext cx="11673840" cy="5375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marR="0" lvl="0" indent="-3708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Char char="◼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576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160"/>
              <a:buFont typeface="Noto Sans Symbols"/>
              <a:buChar char="▪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▪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▪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Noto Sans Symbols"/>
              <a:buChar char="🢝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F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0" y="1097282"/>
            <a:ext cx="12192000" cy="91440"/>
          </a:xfrm>
          <a:prstGeom prst="rect">
            <a:avLst/>
          </a:prstGeom>
          <a:blipFill rotWithShape="1">
            <a:blip r:embed="rId16">
              <a:alphaModFix/>
            </a:blip>
            <a:tile tx="0" ty="0" sx="100000" sy="100000" flip="none" algn="tl"/>
          </a:blip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-1" y="0"/>
            <a:ext cx="12191999" cy="10776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FFC7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1"/>
          </p:nvPr>
        </p:nvSpPr>
        <p:spPr>
          <a:xfrm>
            <a:off x="243840" y="1208320"/>
            <a:ext cx="11673840" cy="5375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marR="0" lvl="0" indent="-3708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Char char="◼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576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16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Noto Sans Symbols"/>
              <a:buChar char="🢝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470263" y="6583680"/>
            <a:ext cx="28448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41414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>
            <a:off x="3381458" y="6583680"/>
            <a:ext cx="73436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41414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ctrTitle"/>
          </p:nvPr>
        </p:nvSpPr>
        <p:spPr>
          <a:xfrm>
            <a:off x="493749" y="453351"/>
            <a:ext cx="11204501" cy="1532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45700" bIns="0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860"/>
              <a:buFont typeface="Calibri"/>
              <a:buNone/>
            </a:pPr>
            <a:r>
              <a:rPr lang="en-US" sz="3959"/>
              <a:t>VisionRestore Pro : </a:t>
            </a:r>
            <a:endParaRPr sz="3959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860"/>
              <a:buFont typeface="Calibri"/>
              <a:buNone/>
            </a:pPr>
            <a:r>
              <a:rPr lang="en-US" sz="3959"/>
              <a:t>Classical Image Restoration System</a:t>
            </a:r>
            <a:endParaRPr sz="3959"/>
          </a:p>
        </p:txBody>
      </p:sp>
      <p:sp>
        <p:nvSpPr>
          <p:cNvPr id="135" name="Google Shape;135;p18"/>
          <p:cNvSpPr/>
          <p:nvPr/>
        </p:nvSpPr>
        <p:spPr>
          <a:xfrm>
            <a:off x="7645400" y="3101267"/>
            <a:ext cx="4038600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8969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sng" strike="noStrike" cap="none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Submitted By: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8969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8969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Abdullah Al Shafi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8969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Roll: </a:t>
            </a:r>
            <a:r>
              <a:rPr lang="en-US" sz="24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2007055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8969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-US" sz="2400" baseline="300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lang="en-US" sz="2400" b="0" i="0" u="none" strike="noStrike" cap="none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 Year, 1</a:t>
            </a:r>
            <a:r>
              <a:rPr lang="en-US" sz="2400" b="0" i="0" u="none" strike="noStrike" cap="none" baseline="300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st</a:t>
            </a:r>
            <a:r>
              <a:rPr lang="en-US" sz="2400" b="0" i="0" u="none" strike="noStrike" cap="none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 Semester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" name="Google Shape;136;p18"/>
          <p:cNvGrpSpPr/>
          <p:nvPr/>
        </p:nvGrpSpPr>
        <p:grpSpPr>
          <a:xfrm>
            <a:off x="2667000" y="5775038"/>
            <a:ext cx="6858000" cy="762172"/>
            <a:chOff x="1981200" y="5775038"/>
            <a:chExt cx="6858000" cy="762172"/>
          </a:xfrm>
        </p:grpSpPr>
        <p:pic>
          <p:nvPicPr>
            <p:cNvPr id="137" name="Google Shape;137;p1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1200" y="5775038"/>
              <a:ext cx="652129" cy="76217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18"/>
            <p:cNvSpPr txBox="1"/>
            <p:nvPr/>
          </p:nvSpPr>
          <p:spPr>
            <a:xfrm>
              <a:off x="2743200" y="5925292"/>
              <a:ext cx="60960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>
                  <a:solidFill>
                    <a:srgbClr val="9A302F"/>
                  </a:solidFill>
                  <a:latin typeface="Calibri"/>
                  <a:ea typeface="Calibri"/>
                  <a:cs typeface="Calibri"/>
                  <a:sym typeface="Calibri"/>
                </a:rPr>
                <a:t>Khulna University of Engineering &amp; Technology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Google Shape;139;p18"/>
          <p:cNvSpPr txBox="1"/>
          <p:nvPr/>
        </p:nvSpPr>
        <p:spPr>
          <a:xfrm>
            <a:off x="2197200" y="2141050"/>
            <a:ext cx="7797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9A302F"/>
                </a:solidFill>
                <a:highlight>
                  <a:srgbClr val="C0C0C0"/>
                </a:highlight>
                <a:latin typeface="Calibri"/>
                <a:ea typeface="Calibri"/>
                <a:cs typeface="Calibri"/>
                <a:sym typeface="Calibri"/>
              </a:rPr>
              <a:t>CSE </a:t>
            </a:r>
            <a:r>
              <a:rPr lang="en-US" sz="2400">
                <a:solidFill>
                  <a:srgbClr val="9A302F"/>
                </a:solidFill>
                <a:highlight>
                  <a:srgbClr val="C0C0C0"/>
                </a:highlight>
                <a:latin typeface="Calibri"/>
                <a:ea typeface="Calibri"/>
                <a:cs typeface="Calibri"/>
                <a:sym typeface="Calibri"/>
              </a:rPr>
              <a:t>4128</a:t>
            </a:r>
            <a:r>
              <a:rPr lang="en-US" sz="2400" b="0" i="0" u="none" strike="noStrike" cap="none">
                <a:solidFill>
                  <a:srgbClr val="9A302F"/>
                </a:solidFill>
                <a:highlight>
                  <a:srgbClr val="C0C0C0"/>
                </a:highlight>
                <a:latin typeface="Calibri"/>
                <a:ea typeface="Calibri"/>
                <a:cs typeface="Calibri"/>
                <a:sym typeface="Calibri"/>
              </a:rPr>
              <a:t> : </a:t>
            </a:r>
            <a:r>
              <a:rPr lang="en-US" sz="2400">
                <a:solidFill>
                  <a:srgbClr val="9A302F"/>
                </a:solidFill>
                <a:highlight>
                  <a:srgbClr val="C0C0C0"/>
                </a:highlight>
                <a:latin typeface="Calibri"/>
                <a:ea typeface="Calibri"/>
                <a:cs typeface="Calibri"/>
                <a:sym typeface="Calibri"/>
              </a:rPr>
              <a:t>Image Processing and Computer Vision Laboratory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8"/>
          <p:cNvSpPr/>
          <p:nvPr/>
        </p:nvSpPr>
        <p:spPr>
          <a:xfrm>
            <a:off x="493750" y="3101275"/>
            <a:ext cx="6164400" cy="27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sng" strike="noStrike" cap="none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Supervised By: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Dr. Sk. Md. Masudul Ahsan</a:t>
            </a:r>
            <a:endParaRPr sz="24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Professor,</a:t>
            </a:r>
            <a:endParaRPr sz="2000" b="0" i="0" u="none" strike="noStrike" cap="none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Md Tajmilur Rahman</a:t>
            </a:r>
            <a:endParaRPr sz="24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Lecturer,</a:t>
            </a:r>
            <a:endParaRPr sz="24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b="0" i="0" u="none" strike="noStrike" cap="none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Department of Computer Science and Engineering </a:t>
            </a:r>
            <a:endParaRPr sz="2200" b="0" i="0" u="none" strike="noStrike" cap="none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Methodology - Enhancement</a:t>
            </a:r>
            <a:endParaRPr/>
          </a:p>
        </p:txBody>
      </p:sp>
      <p:sp>
        <p:nvSpPr>
          <p:cNvPr id="207" name="Google Shape;207;p27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10</a:t>
            </a:fld>
            <a:endParaRPr>
              <a:solidFill>
                <a:srgbClr val="414141"/>
              </a:solidFill>
            </a:endParaRPr>
          </a:p>
        </p:txBody>
      </p:sp>
      <p:pic>
        <p:nvPicPr>
          <p:cNvPr id="208" name="Google Shape;208;p27" title="Screenshot 2025-11-05 00300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7824" y="1445204"/>
            <a:ext cx="3235150" cy="519937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9" name="Google Shape;209;p27"/>
          <p:cNvSpPr txBox="1"/>
          <p:nvPr/>
        </p:nvSpPr>
        <p:spPr>
          <a:xfrm>
            <a:off x="5907536" y="4248949"/>
            <a:ext cx="4544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4: Enhancement Pipeline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Implementation</a:t>
            </a:r>
            <a:endParaRPr/>
          </a:p>
        </p:txBody>
      </p:sp>
      <p:sp>
        <p:nvSpPr>
          <p:cNvPr id="216" name="Google Shape;216;p28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217" name="Google Shape;217;p28" title="Screenshot 2025-11-04 19204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0900" y="1113410"/>
            <a:ext cx="10381573" cy="505091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8"/>
          <p:cNvSpPr txBox="1"/>
          <p:nvPr/>
        </p:nvSpPr>
        <p:spPr>
          <a:xfrm>
            <a:off x="4139647" y="6164325"/>
            <a:ext cx="34380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5: Landing Page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Implementation</a:t>
            </a:r>
            <a:endParaRPr/>
          </a:p>
        </p:txBody>
      </p:sp>
      <p:sp>
        <p:nvSpPr>
          <p:cNvPr id="225" name="Google Shape;225;p29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226" name="Google Shape;226;p29" title="Screenshot 2025-11-04 192132.png"/>
          <p:cNvPicPr preferRelativeResize="0"/>
          <p:nvPr/>
        </p:nvPicPr>
        <p:blipFill rotWithShape="1">
          <a:blip r:embed="rId3">
            <a:alphaModFix/>
          </a:blip>
          <a:srcRect l="2065" r="4485"/>
          <a:stretch/>
        </p:blipFill>
        <p:spPr>
          <a:xfrm>
            <a:off x="1599525" y="1276250"/>
            <a:ext cx="8992927" cy="497610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9"/>
          <p:cNvSpPr txBox="1"/>
          <p:nvPr/>
        </p:nvSpPr>
        <p:spPr>
          <a:xfrm>
            <a:off x="4285750" y="6304975"/>
            <a:ext cx="4544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6: Preview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Implementation </a:t>
            </a:r>
            <a:endParaRPr/>
          </a:p>
        </p:txBody>
      </p:sp>
      <p:sp>
        <p:nvSpPr>
          <p:cNvPr id="234" name="Google Shape;234;p30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235" name="Google Shape;235;p30" title="Screenshot 2025-11-04 19231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8563" y="1302188"/>
            <a:ext cx="8379323" cy="500277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0"/>
          <p:cNvSpPr txBox="1"/>
          <p:nvPr/>
        </p:nvSpPr>
        <p:spPr>
          <a:xfrm>
            <a:off x="3674850" y="6304975"/>
            <a:ext cx="48423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7: Image Degradation Page 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Implementation </a:t>
            </a:r>
            <a:endParaRPr/>
          </a:p>
        </p:txBody>
      </p:sp>
      <p:sp>
        <p:nvSpPr>
          <p:cNvPr id="243" name="Google Shape;243;p31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244" name="Google Shape;244;p31" title="Screenshot 2025-11-04 192351.png"/>
          <p:cNvPicPr preferRelativeResize="0"/>
          <p:nvPr/>
        </p:nvPicPr>
        <p:blipFill rotWithShape="1">
          <a:blip r:embed="rId3">
            <a:alphaModFix/>
          </a:blip>
          <a:srcRect l="1672" t="5799" r="508" b="5799"/>
          <a:stretch/>
        </p:blipFill>
        <p:spPr>
          <a:xfrm>
            <a:off x="1687038" y="1288250"/>
            <a:ext cx="8817927" cy="465935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1"/>
          <p:cNvSpPr txBox="1"/>
          <p:nvPr/>
        </p:nvSpPr>
        <p:spPr>
          <a:xfrm>
            <a:off x="4285750" y="6102475"/>
            <a:ext cx="4544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8: Degradation Tools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252" name="Google Shape;252;p32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253" name="Google Shape;253;p32" title="Screenshot 2025-11-04 19241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9600" y="1783763"/>
            <a:ext cx="5175925" cy="3174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2" title="Screenshot 2025-11-04 19242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675" y="1472925"/>
            <a:ext cx="5560601" cy="37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2"/>
          <p:cNvSpPr txBox="1"/>
          <p:nvPr/>
        </p:nvSpPr>
        <p:spPr>
          <a:xfrm>
            <a:off x="4285750" y="6102475"/>
            <a:ext cx="4544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9: Degradation Tools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3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Implementation</a:t>
            </a:r>
            <a:endParaRPr/>
          </a:p>
        </p:txBody>
      </p:sp>
      <p:sp>
        <p:nvSpPr>
          <p:cNvPr id="262" name="Google Shape;262;p33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263" name="Google Shape;263;p33" title="Screenshot 2025-11-04 192537.png"/>
          <p:cNvPicPr preferRelativeResize="0"/>
          <p:nvPr/>
        </p:nvPicPr>
        <p:blipFill rotWithShape="1">
          <a:blip r:embed="rId3">
            <a:alphaModFix/>
          </a:blip>
          <a:srcRect l="2373" r="8380"/>
          <a:stretch/>
        </p:blipFill>
        <p:spPr>
          <a:xfrm>
            <a:off x="1765488" y="1112925"/>
            <a:ext cx="8045274" cy="4948601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3"/>
          <p:cNvSpPr txBox="1"/>
          <p:nvPr/>
        </p:nvSpPr>
        <p:spPr>
          <a:xfrm>
            <a:off x="2989875" y="6142575"/>
            <a:ext cx="55965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10: Salt &amp; Pepper Noise Added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4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271" name="Google Shape;271;p34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272" name="Google Shape;272;p34" title="Screenshot 2025-11-04 192510.png"/>
          <p:cNvPicPr preferRelativeResize="0"/>
          <p:nvPr/>
        </p:nvPicPr>
        <p:blipFill rotWithShape="1">
          <a:blip r:embed="rId3">
            <a:alphaModFix/>
          </a:blip>
          <a:srcRect r="12724"/>
          <a:stretch/>
        </p:blipFill>
        <p:spPr>
          <a:xfrm>
            <a:off x="2372925" y="1364350"/>
            <a:ext cx="7446151" cy="4916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4"/>
          <p:cNvSpPr txBox="1"/>
          <p:nvPr/>
        </p:nvSpPr>
        <p:spPr>
          <a:xfrm>
            <a:off x="3567450" y="6142575"/>
            <a:ext cx="5057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11: Gaussian Noise Added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280" name="Google Shape;280;p35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281" name="Google Shape;281;p35" title="Screenshot 2025-11-04 192602.png"/>
          <p:cNvPicPr preferRelativeResize="0"/>
          <p:nvPr/>
        </p:nvPicPr>
        <p:blipFill rotWithShape="1">
          <a:blip r:embed="rId3">
            <a:alphaModFix/>
          </a:blip>
          <a:srcRect r="11103"/>
          <a:stretch/>
        </p:blipFill>
        <p:spPr>
          <a:xfrm>
            <a:off x="2245037" y="1349225"/>
            <a:ext cx="7706377" cy="471694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5"/>
          <p:cNvSpPr txBox="1"/>
          <p:nvPr/>
        </p:nvSpPr>
        <p:spPr>
          <a:xfrm>
            <a:off x="3567450" y="6142575"/>
            <a:ext cx="5057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12: Motion Blur Added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6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289" name="Google Shape;289;p36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290" name="Google Shape;290;p36" title="Screenshot 2025-11-04 192731.png"/>
          <p:cNvPicPr preferRelativeResize="0"/>
          <p:nvPr/>
        </p:nvPicPr>
        <p:blipFill rotWithShape="1">
          <a:blip r:embed="rId3">
            <a:alphaModFix/>
          </a:blip>
          <a:srcRect r="15469"/>
          <a:stretch/>
        </p:blipFill>
        <p:spPr>
          <a:xfrm>
            <a:off x="2290225" y="1256100"/>
            <a:ext cx="7711452" cy="4886476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6"/>
          <p:cNvSpPr txBox="1"/>
          <p:nvPr/>
        </p:nvSpPr>
        <p:spPr>
          <a:xfrm>
            <a:off x="3617400" y="6142575"/>
            <a:ext cx="5057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13: Gaussian Blur Added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2</a:t>
            </a:fld>
            <a:endParaRPr>
              <a:solidFill>
                <a:srgbClr val="414141"/>
              </a:solidFill>
            </a:endParaRPr>
          </a:p>
        </p:txBody>
      </p:sp>
      <p:sp>
        <p:nvSpPr>
          <p:cNvPr id="147" name="Google Shape;147;p19"/>
          <p:cNvSpPr txBox="1">
            <a:spLocks noGrp="1"/>
          </p:cNvSpPr>
          <p:nvPr>
            <p:ph type="body" idx="1"/>
          </p:nvPr>
        </p:nvSpPr>
        <p:spPr>
          <a:xfrm>
            <a:off x="278674" y="1214847"/>
            <a:ext cx="11639007" cy="5338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438912" lvl="0" indent="-320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Char char="◼"/>
            </a:pPr>
            <a:r>
              <a:rPr lang="en-US" sz="2400" dirty="0"/>
              <a:t>Introduction</a:t>
            </a:r>
            <a:endParaRPr dirty="0"/>
          </a:p>
          <a:p>
            <a:pPr marL="438912" lvl="0" indent="-32004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920"/>
              <a:buChar char="◼"/>
            </a:pPr>
            <a:r>
              <a:rPr lang="en-US" sz="2400" dirty="0"/>
              <a:t>Problem Statement </a:t>
            </a:r>
          </a:p>
          <a:p>
            <a:pPr marL="438912" lvl="0" indent="-32004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920"/>
              <a:buChar char="◼"/>
            </a:pPr>
            <a:r>
              <a:rPr lang="en-US" sz="2400" dirty="0"/>
              <a:t>Objectives</a:t>
            </a:r>
            <a:endParaRPr lang="en-US" dirty="0"/>
          </a:p>
          <a:p>
            <a:pPr marL="438912" lvl="0" indent="-32004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920"/>
              <a:buChar char="◼"/>
            </a:pPr>
            <a:r>
              <a:rPr lang="en-US" sz="2400" dirty="0"/>
              <a:t>Methodology </a:t>
            </a:r>
            <a:endParaRPr dirty="0"/>
          </a:p>
          <a:p>
            <a:pPr marL="438912" lvl="0" indent="-32004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920"/>
              <a:buChar char="◼"/>
            </a:pPr>
            <a:r>
              <a:rPr lang="en-US" sz="2400" dirty="0"/>
              <a:t>Implementation</a:t>
            </a:r>
          </a:p>
          <a:p>
            <a:pPr marL="438912" lvl="0" indent="-32004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920"/>
              <a:buChar char="◼"/>
            </a:pPr>
            <a:r>
              <a:rPr lang="en-US" sz="2400" dirty="0"/>
              <a:t>Discussions</a:t>
            </a:r>
            <a:endParaRPr dirty="0"/>
          </a:p>
          <a:p>
            <a:pPr marL="438912" lvl="0" indent="-32004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920"/>
              <a:buChar char="◼"/>
            </a:pPr>
            <a:r>
              <a:rPr lang="en-US" sz="2400" dirty="0"/>
              <a:t>Conclusions</a:t>
            </a:r>
            <a:endParaRPr dirty="0"/>
          </a:p>
          <a:p>
            <a:pPr marL="438912" lvl="0" indent="-32004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920"/>
              <a:buChar char="◼"/>
            </a:pPr>
            <a:r>
              <a:rPr lang="en-US" sz="2400" dirty="0"/>
              <a:t>References 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7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298" name="Google Shape;298;p37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pic>
        <p:nvPicPr>
          <p:cNvPr id="299" name="Google Shape;299;p37" title="Screenshot 2025-11-04 21361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526" y="1303675"/>
            <a:ext cx="7466951" cy="4803176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7"/>
          <p:cNvSpPr txBox="1"/>
          <p:nvPr/>
        </p:nvSpPr>
        <p:spPr>
          <a:xfrm>
            <a:off x="3662850" y="6178800"/>
            <a:ext cx="5057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14: Average Blur Added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8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307" name="Google Shape;307;p38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pic>
        <p:nvPicPr>
          <p:cNvPr id="308" name="Google Shape;308;p38" title="Screenshot 2025-11-04 19295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175" y="1416100"/>
            <a:ext cx="4491150" cy="418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8" title="Screenshot 2025-11-04 19294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1975" y="1362050"/>
            <a:ext cx="4277624" cy="428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8"/>
          <p:cNvSpPr txBox="1"/>
          <p:nvPr/>
        </p:nvSpPr>
        <p:spPr>
          <a:xfrm>
            <a:off x="3569675" y="6047175"/>
            <a:ext cx="5057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15: Custom Blur Kernel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317" name="Google Shape;317;p39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318" name="Google Shape;318;p39" title="Screenshot 2025-11-04 19312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075" y="1366850"/>
            <a:ext cx="5027874" cy="471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9" title="Screenshot 2025-11-04 19312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7850" y="1366851"/>
            <a:ext cx="4445158" cy="4718549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9"/>
          <p:cNvSpPr txBox="1"/>
          <p:nvPr/>
        </p:nvSpPr>
        <p:spPr>
          <a:xfrm>
            <a:off x="3567450" y="6142575"/>
            <a:ext cx="5057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16: Custom Blur Kernel 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327" name="Google Shape;327;p40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pic>
        <p:nvPicPr>
          <p:cNvPr id="328" name="Google Shape;328;p40" title="Screenshot 2025-11-04 19314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1949" y="1352175"/>
            <a:ext cx="8468124" cy="4697449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0"/>
          <p:cNvSpPr txBox="1"/>
          <p:nvPr/>
        </p:nvSpPr>
        <p:spPr>
          <a:xfrm>
            <a:off x="3567450" y="6102475"/>
            <a:ext cx="5057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17: Custom Blur Added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1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336" name="Google Shape;336;p41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pic>
        <p:nvPicPr>
          <p:cNvPr id="337" name="Google Shape;337;p41" title="Screenshot 2025-11-04 193759.png"/>
          <p:cNvPicPr preferRelativeResize="0"/>
          <p:nvPr/>
        </p:nvPicPr>
        <p:blipFill rotWithShape="1">
          <a:blip r:embed="rId3">
            <a:alphaModFix/>
          </a:blip>
          <a:srcRect r="9616"/>
          <a:stretch/>
        </p:blipFill>
        <p:spPr>
          <a:xfrm>
            <a:off x="2208475" y="1334225"/>
            <a:ext cx="7779500" cy="475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41"/>
          <p:cNvSpPr txBox="1"/>
          <p:nvPr/>
        </p:nvSpPr>
        <p:spPr>
          <a:xfrm>
            <a:off x="3017550" y="6178800"/>
            <a:ext cx="61569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18: Blur + Salt &amp; Pepper Noise Added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2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345" name="Google Shape;345;p42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pic>
        <p:nvPicPr>
          <p:cNvPr id="346" name="Google Shape;346;p42" title="Screenshot 2025-11-04 19382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5712" y="1335825"/>
            <a:ext cx="9940573" cy="4754201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42"/>
          <p:cNvSpPr txBox="1"/>
          <p:nvPr/>
        </p:nvSpPr>
        <p:spPr>
          <a:xfrm>
            <a:off x="3567438" y="6178800"/>
            <a:ext cx="5057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19: Restoration Results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3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354" name="Google Shape;354;p43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pic>
        <p:nvPicPr>
          <p:cNvPr id="355" name="Google Shape;355;p43" title="Screenshot 2025-11-04 19401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013" y="1332125"/>
            <a:ext cx="7820424" cy="438355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3"/>
          <p:cNvSpPr txBox="1"/>
          <p:nvPr/>
        </p:nvSpPr>
        <p:spPr>
          <a:xfrm>
            <a:off x="3567450" y="6015925"/>
            <a:ext cx="5057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20: Quantitative Results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4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Implementation</a:t>
            </a:r>
            <a:endParaRPr/>
          </a:p>
        </p:txBody>
      </p:sp>
      <p:sp>
        <p:nvSpPr>
          <p:cNvPr id="363" name="Google Shape;363;p44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pic>
        <p:nvPicPr>
          <p:cNvPr id="364" name="Google Shape;364;p44" title="334e41d03ab04949346634e2c83c18f3151cf964f758bb877e3e565c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925" y="1304825"/>
            <a:ext cx="6852700" cy="547685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65" name="Google Shape;365;p44"/>
          <p:cNvSpPr txBox="1"/>
          <p:nvPr/>
        </p:nvSpPr>
        <p:spPr>
          <a:xfrm>
            <a:off x="7835975" y="3637800"/>
            <a:ext cx="4081800" cy="11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21: Intermediate Stages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5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371" name="Google Shape;371;p45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28</a:t>
            </a:fld>
            <a:endParaRPr>
              <a:solidFill>
                <a:srgbClr val="414141"/>
              </a:solidFill>
            </a:endParaRPr>
          </a:p>
        </p:txBody>
      </p:sp>
      <p:pic>
        <p:nvPicPr>
          <p:cNvPr id="372" name="Google Shape;372;p45" title="Screenshot 2025-11-04 21495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725" y="1542025"/>
            <a:ext cx="4908651" cy="39306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73" name="Google Shape;373;p45" title="Screenshot 2025-11-04 21493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7375" y="1542552"/>
            <a:ext cx="4797125" cy="392954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74" name="Google Shape;374;p45"/>
          <p:cNvSpPr txBox="1"/>
          <p:nvPr/>
        </p:nvSpPr>
        <p:spPr>
          <a:xfrm>
            <a:off x="2249825" y="5982775"/>
            <a:ext cx="76968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22: PSNR &amp; SSIM Metrics on 18 image dataset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6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380" name="Google Shape;380;p46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29</a:t>
            </a:fld>
            <a:endParaRPr>
              <a:solidFill>
                <a:srgbClr val="414141"/>
              </a:solidFill>
            </a:endParaRPr>
          </a:p>
        </p:txBody>
      </p:sp>
      <p:pic>
        <p:nvPicPr>
          <p:cNvPr id="381" name="Google Shape;381;p46" title="Screenshot 2025-11-04 215011.png"/>
          <p:cNvPicPr preferRelativeResize="0"/>
          <p:nvPr/>
        </p:nvPicPr>
        <p:blipFill rotWithShape="1">
          <a:blip r:embed="rId3">
            <a:alphaModFix/>
          </a:blip>
          <a:srcRect r="2638"/>
          <a:stretch/>
        </p:blipFill>
        <p:spPr>
          <a:xfrm>
            <a:off x="832225" y="1534575"/>
            <a:ext cx="5923849" cy="43123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82" name="Google Shape;382;p46" title="Screenshot 2025-11-04 215820.png"/>
          <p:cNvPicPr preferRelativeResize="0"/>
          <p:nvPr/>
        </p:nvPicPr>
        <p:blipFill rotWithShape="1">
          <a:blip r:embed="rId4">
            <a:alphaModFix/>
          </a:blip>
          <a:srcRect t="11909"/>
          <a:stretch/>
        </p:blipFill>
        <p:spPr>
          <a:xfrm>
            <a:off x="7674450" y="1797454"/>
            <a:ext cx="4100225" cy="342870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83" name="Google Shape;383;p46"/>
          <p:cNvSpPr txBox="1"/>
          <p:nvPr/>
        </p:nvSpPr>
        <p:spPr>
          <a:xfrm>
            <a:off x="2714975" y="6047600"/>
            <a:ext cx="76968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23: PSNR &amp; SSIM Metrics on 18 image dataset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3</a:t>
            </a:fld>
            <a:endParaRPr>
              <a:solidFill>
                <a:srgbClr val="414141"/>
              </a:solidFill>
            </a:endParaRPr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1"/>
          </p:nvPr>
        </p:nvSpPr>
        <p:spPr>
          <a:xfrm>
            <a:off x="278674" y="1214847"/>
            <a:ext cx="11639100" cy="53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457200" lvl="0" indent="-370840" algn="l" rtl="0"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Digital images suffer from multiple degradations.</a:t>
            </a:r>
            <a:endParaRPr/>
          </a:p>
          <a:p>
            <a:pPr marL="438912" lvl="0" indent="-32004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Motion blur from camera shake</a:t>
            </a:r>
            <a:endParaRPr/>
          </a:p>
          <a:p>
            <a:pPr marL="438912" lvl="0" indent="-32004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Gaussian noise in low-light conditions  </a:t>
            </a:r>
            <a:endParaRPr/>
          </a:p>
          <a:p>
            <a:pPr marL="438912" lvl="0" indent="-32004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Salt &amp; pepper noise from sensor defects</a:t>
            </a:r>
            <a:endParaRPr/>
          </a:p>
          <a:p>
            <a:pPr marL="457200" lvl="0" indent="-370840" algn="l" rtl="0">
              <a:spcBef>
                <a:spcPts val="60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Mixed artifacts in real-world scenarios</a:t>
            </a:r>
            <a:endParaRPr/>
          </a:p>
          <a:p>
            <a:pPr marL="457200" lvl="0" indent="-370840" algn="l" rtl="0">
              <a:spcBef>
                <a:spcPts val="600"/>
              </a:spcBef>
              <a:spcAft>
                <a:spcPts val="0"/>
              </a:spcAft>
              <a:buSzPts val="2240"/>
              <a:buChar char="◼"/>
            </a:pPr>
            <a:r>
              <a:rPr lang="en-US" b="1"/>
              <a:t>VisionRestore Pro </a:t>
            </a:r>
            <a:r>
              <a:rPr lang="en-US"/>
              <a:t>uses classical image </a:t>
            </a:r>
            <a:endParaRPr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processing and computer vision techniques </a:t>
            </a:r>
            <a:endParaRPr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to restore the image</a:t>
            </a:r>
            <a:endParaRPr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38912" lvl="0" indent="-177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40"/>
              <a:buNone/>
            </a:pPr>
            <a:endParaRPr/>
          </a:p>
        </p:txBody>
      </p:sp>
      <p:pic>
        <p:nvPicPr>
          <p:cNvPr id="155" name="Google Shape;155;p20" title="Screenshot 2025-11-04 23165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5972" y="2356647"/>
            <a:ext cx="3459900" cy="34453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7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Discussion</a:t>
            </a:r>
            <a:endParaRPr/>
          </a:p>
        </p:txBody>
      </p:sp>
      <p:sp>
        <p:nvSpPr>
          <p:cNvPr id="389" name="Google Shape;389;p47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30</a:t>
            </a:fld>
            <a:endParaRPr>
              <a:solidFill>
                <a:srgbClr val="414141"/>
              </a:solidFill>
            </a:endParaRPr>
          </a:p>
        </p:txBody>
      </p:sp>
      <p:pic>
        <p:nvPicPr>
          <p:cNvPr id="390" name="Google Shape;390;p47" title="Screenshot 2025-11-04 215039.png"/>
          <p:cNvPicPr preferRelativeResize="0"/>
          <p:nvPr/>
        </p:nvPicPr>
        <p:blipFill rotWithShape="1">
          <a:blip r:embed="rId3">
            <a:alphaModFix/>
          </a:blip>
          <a:srcRect t="4852"/>
          <a:stretch/>
        </p:blipFill>
        <p:spPr>
          <a:xfrm>
            <a:off x="472801" y="1338975"/>
            <a:ext cx="8130500" cy="258967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91" name="Google Shape;391;p47" title="Screenshot 2025-11-04 215113.png"/>
          <p:cNvPicPr preferRelativeResize="0"/>
          <p:nvPr/>
        </p:nvPicPr>
        <p:blipFill rotWithShape="1">
          <a:blip r:embed="rId4">
            <a:alphaModFix/>
          </a:blip>
          <a:srcRect t="6629"/>
          <a:stretch/>
        </p:blipFill>
        <p:spPr>
          <a:xfrm>
            <a:off x="472800" y="4133700"/>
            <a:ext cx="8130501" cy="2589674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92" name="Google Shape;392;p47"/>
          <p:cNvSpPr txBox="1"/>
          <p:nvPr/>
        </p:nvSpPr>
        <p:spPr>
          <a:xfrm>
            <a:off x="8746775" y="2468100"/>
            <a:ext cx="3171000" cy="16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24: Qualitative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8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Discussion</a:t>
            </a:r>
            <a:endParaRPr/>
          </a:p>
        </p:txBody>
      </p:sp>
      <p:sp>
        <p:nvSpPr>
          <p:cNvPr id="398" name="Google Shape;398;p48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31</a:t>
            </a:fld>
            <a:endParaRPr>
              <a:solidFill>
                <a:srgbClr val="414141"/>
              </a:solidFill>
            </a:endParaRPr>
          </a:p>
        </p:txBody>
      </p:sp>
      <p:pic>
        <p:nvPicPr>
          <p:cNvPr id="399" name="Google Shape;399;p48" title="Screenshot 2025-11-04 215201.png"/>
          <p:cNvPicPr preferRelativeResize="0"/>
          <p:nvPr/>
        </p:nvPicPr>
        <p:blipFill rotWithShape="1">
          <a:blip r:embed="rId3">
            <a:alphaModFix/>
          </a:blip>
          <a:srcRect t="5249"/>
          <a:stretch/>
        </p:blipFill>
        <p:spPr>
          <a:xfrm>
            <a:off x="852700" y="1750125"/>
            <a:ext cx="10486600" cy="389927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0" name="Google Shape;400;p48"/>
          <p:cNvSpPr txBox="1"/>
          <p:nvPr/>
        </p:nvSpPr>
        <p:spPr>
          <a:xfrm>
            <a:off x="2249825" y="5995125"/>
            <a:ext cx="76968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25: Only SSIM Improvement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9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Discussion</a:t>
            </a:r>
            <a:endParaRPr/>
          </a:p>
        </p:txBody>
      </p:sp>
      <p:sp>
        <p:nvSpPr>
          <p:cNvPr id="406" name="Google Shape;406;p49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32</a:t>
            </a:fld>
            <a:endParaRPr>
              <a:solidFill>
                <a:srgbClr val="414141"/>
              </a:solidFill>
            </a:endParaRPr>
          </a:p>
        </p:txBody>
      </p:sp>
      <p:sp>
        <p:nvSpPr>
          <p:cNvPr id="407" name="Google Shape;407;p49"/>
          <p:cNvSpPr txBox="1">
            <a:spLocks noGrp="1"/>
          </p:cNvSpPr>
          <p:nvPr>
            <p:ph type="body" idx="1"/>
          </p:nvPr>
        </p:nvSpPr>
        <p:spPr>
          <a:xfrm>
            <a:off x="278674" y="1214847"/>
            <a:ext cx="11639007" cy="5338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438912" lvl="0" indent="-320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Adaptive parameter tuning helps to generalise for diverse images.</a:t>
            </a:r>
            <a:endParaRPr/>
          </a:p>
          <a:p>
            <a:pPr marL="438912" lvl="0" indent="-320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Multiple layer of restoration process improves the objective metrics like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PSNR or SSIM</a:t>
            </a:r>
            <a:endParaRPr/>
          </a:p>
          <a:p>
            <a:pPr marL="438912" lvl="0" indent="-320040" algn="l" rtl="0"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If the image has severe blur or the huge amount of details then the pipeline struggles to improve the quality of the image.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0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Conclusions</a:t>
            </a:r>
            <a:endParaRPr/>
          </a:p>
        </p:txBody>
      </p:sp>
      <p:sp>
        <p:nvSpPr>
          <p:cNvPr id="413" name="Google Shape;413;p50"/>
          <p:cNvSpPr txBox="1">
            <a:spLocks noGrp="1"/>
          </p:cNvSpPr>
          <p:nvPr>
            <p:ph type="body" idx="1"/>
          </p:nvPr>
        </p:nvSpPr>
        <p:spPr>
          <a:xfrm>
            <a:off x="278674" y="1214847"/>
            <a:ext cx="11639007" cy="5338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457200" lvl="0" indent="-370840" algn="l" rtl="0">
              <a:spcBef>
                <a:spcPts val="60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Handles mixed degradations</a:t>
            </a:r>
            <a:endParaRPr/>
          </a:p>
          <a:p>
            <a:pPr marL="457200" lvl="0" indent="-370840" algn="l" rtl="0">
              <a:spcBef>
                <a:spcPts val="60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Lower computational cost than deep learning</a:t>
            </a:r>
            <a:endParaRPr/>
          </a:p>
          <a:p>
            <a:pPr marL="457200" lvl="0" indent="-370840" algn="l" rtl="0">
              <a:spcBef>
                <a:spcPts val="60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No training data required</a:t>
            </a:r>
            <a:endParaRPr/>
          </a:p>
          <a:p>
            <a:pPr marL="457200" lvl="0" indent="-370840" algn="l" rtl="0">
              <a:spcBef>
                <a:spcPts val="60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Consistent improvement in objective metrics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40"/>
              <a:buNone/>
            </a:pPr>
            <a:endParaRPr/>
          </a:p>
        </p:txBody>
      </p:sp>
      <p:sp>
        <p:nvSpPr>
          <p:cNvPr id="414" name="Google Shape;414;p50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33</a:t>
            </a:fld>
            <a:endParaRPr>
              <a:solidFill>
                <a:srgbClr val="41414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1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Selected References</a:t>
            </a:r>
            <a:endParaRPr/>
          </a:p>
        </p:txBody>
      </p:sp>
      <p:sp>
        <p:nvSpPr>
          <p:cNvPr id="420" name="Google Shape;420;p51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 sz="2400" b="1">
                <a:solidFill>
                  <a:srgbClr val="479249"/>
                </a:solidFill>
                <a:latin typeface="Calibri"/>
                <a:ea typeface="Calibri"/>
                <a:cs typeface="Calibri"/>
                <a:sym typeface="Calibri"/>
              </a:rPr>
              <a:t>34</a:t>
            </a:fld>
            <a:endParaRPr sz="2400" b="1">
              <a:solidFill>
                <a:srgbClr val="47924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51"/>
          <p:cNvSpPr txBox="1">
            <a:spLocks noGrp="1"/>
          </p:cNvSpPr>
          <p:nvPr>
            <p:ph type="body" idx="1"/>
          </p:nvPr>
        </p:nvSpPr>
        <p:spPr>
          <a:xfrm>
            <a:off x="278674" y="1214847"/>
            <a:ext cx="11639007" cy="5338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/>
              <a:t>[1] K. Dabov, A. Foi, V. Katkovnik, and K. Egiazarian, "Image Denoising by Sparse 3-D Transform-Domain Collaborative Filtering," </a:t>
            </a: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/>
              <a:t>*IEEE Transactions on Image Processing*, vol. 16, no. 8, pp. 2080-2095, Aug. 2007.</a:t>
            </a: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/>
              <a:t>[2] A. Levin, Y. Weiss, F. Durand, and W. T. Freeman, "Understanding and Evaluating Blind Deconvolution Algorithms," </a:t>
            </a: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/>
              <a:t>*IEEE Conference on Computer Vision and Pattern Recognition (CVPR)*, pp. 1964-1971, 2009.</a:t>
            </a: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/>
              <a:t>[3] A. Buades, B. Coll, and J. M. Morel, "A Non-Local Algorithm for Image Denoising," </a:t>
            </a: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/>
              <a:t>*IEEE Conference on Computer Vision and Pattern Recognition (CVPR)*, vol. 2, pp. 60-65, 2005.</a:t>
            </a: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/>
              <a:t>[4] Z. Wang, A. C. Bovik, H. R. Sheikh, and E. P. Simoncelli, "Image Quality Assessment: From Error Visibility to Structural Similarity," </a:t>
            </a:r>
            <a:endParaRPr sz="180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*IEEE Transactions on Image Processing*, vol. 13, no. 4, pp. 600-612, Apr. 2004.</a:t>
            </a: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2"/>
          <p:cNvSpPr txBox="1">
            <a:spLocks noGrp="1"/>
          </p:cNvSpPr>
          <p:nvPr>
            <p:ph type="ctrTitle"/>
          </p:nvPr>
        </p:nvSpPr>
        <p:spPr>
          <a:xfrm>
            <a:off x="307546" y="2480131"/>
            <a:ext cx="11577000" cy="12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45700" bIns="0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800"/>
              <a:buFont typeface="Calibri"/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Problem Statements</a:t>
            </a:r>
            <a:endParaRPr/>
          </a:p>
        </p:txBody>
      </p:sp>
      <p:sp>
        <p:nvSpPr>
          <p:cNvPr id="161" name="Google Shape;161;p21"/>
          <p:cNvSpPr txBox="1">
            <a:spLocks noGrp="1"/>
          </p:cNvSpPr>
          <p:nvPr>
            <p:ph type="body" idx="1"/>
          </p:nvPr>
        </p:nvSpPr>
        <p:spPr>
          <a:xfrm>
            <a:off x="278674" y="1214847"/>
            <a:ext cx="11639007" cy="5338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438912" lvl="0" indent="-320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Single-algorithm approaches fail on complex degradations</a:t>
            </a:r>
            <a:endParaRPr/>
          </a:p>
          <a:p>
            <a:pPr marL="438912" lvl="0" indent="-320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Manual parameter tuning required</a:t>
            </a:r>
            <a:endParaRPr/>
          </a:p>
          <a:p>
            <a:pPr marL="438912" lvl="0" indent="-320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No adaptive processing based on image content</a:t>
            </a:r>
            <a:endParaRPr/>
          </a:p>
          <a:p>
            <a:pPr marL="438912" lvl="0" indent="-320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/>
              <a:t>Limited analysis capabilities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4</a:t>
            </a:fld>
            <a:endParaRPr>
              <a:solidFill>
                <a:srgbClr val="41414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007" cy="96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Objectives</a:t>
            </a:r>
            <a:endParaRPr/>
          </a:p>
        </p:txBody>
      </p:sp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278674" y="1214847"/>
            <a:ext cx="11639007" cy="5338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438912" lvl="0" indent="-320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 dirty="0"/>
              <a:t>Intelligent degradation analysis</a:t>
            </a:r>
            <a:endParaRPr dirty="0"/>
          </a:p>
          <a:p>
            <a:pPr marL="438912" lvl="0" indent="-320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 dirty="0"/>
              <a:t>Content-aware parameter optimization  </a:t>
            </a:r>
            <a:endParaRPr dirty="0"/>
          </a:p>
          <a:p>
            <a:pPr marL="438912" lvl="0" indent="-3200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 dirty="0"/>
              <a:t>Hybrid algorithm combination</a:t>
            </a:r>
            <a:endParaRPr dirty="0"/>
          </a:p>
          <a:p>
            <a:pPr marL="457200" lvl="0" indent="-370840" algn="l" rtl="0">
              <a:spcBef>
                <a:spcPts val="0"/>
              </a:spcBef>
              <a:spcAft>
                <a:spcPts val="0"/>
              </a:spcAft>
              <a:buSzPts val="2240"/>
              <a:buChar char="◼"/>
            </a:pPr>
            <a:r>
              <a:rPr lang="en-US" dirty="0"/>
              <a:t>Real-time quality assessment</a:t>
            </a: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9" name="Google Shape;169;p22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48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5</a:t>
            </a:fld>
            <a:endParaRPr>
              <a:solidFill>
                <a:srgbClr val="41414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Methodology</a:t>
            </a:r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6</a:t>
            </a:fld>
            <a:endParaRPr>
              <a:solidFill>
                <a:srgbClr val="414141"/>
              </a:solidFill>
            </a:endParaRPr>
          </a:p>
        </p:txBody>
      </p:sp>
      <p:pic>
        <p:nvPicPr>
          <p:cNvPr id="176" name="Google Shape;176;p23" title="Screenshot 2025-11-04 23522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1125" y="1331850"/>
            <a:ext cx="4121175" cy="533532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7" name="Google Shape;177;p23"/>
          <p:cNvSpPr txBox="1"/>
          <p:nvPr/>
        </p:nvSpPr>
        <p:spPr>
          <a:xfrm>
            <a:off x="1430192" y="4299647"/>
            <a:ext cx="4544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1: Pipeline Flowchart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Methodology - </a:t>
            </a:r>
            <a:r>
              <a:rPr lang="en-US" b="0"/>
              <a:t>Importance Map [major sub title]</a:t>
            </a:r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7</a:t>
            </a:fld>
            <a:endParaRPr>
              <a:solidFill>
                <a:srgbClr val="414141"/>
              </a:solidFill>
            </a:endParaRPr>
          </a:p>
        </p:txBody>
      </p:sp>
      <p:pic>
        <p:nvPicPr>
          <p:cNvPr id="184" name="Google Shape;184;p24" title="Screenshot 2025-11-04 23555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125" y="1415350"/>
            <a:ext cx="5999949" cy="522319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5" name="Google Shape;185;p24"/>
          <p:cNvSpPr txBox="1"/>
          <p:nvPr/>
        </p:nvSpPr>
        <p:spPr>
          <a:xfrm>
            <a:off x="7462396" y="4300655"/>
            <a:ext cx="4544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2: Algorithms Flowchart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Methodology - Denoising </a:t>
            </a:r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8</a:t>
            </a:fld>
            <a:endParaRPr>
              <a:solidFill>
                <a:srgbClr val="414141"/>
              </a:solidFill>
            </a:endParaRPr>
          </a:p>
        </p:txBody>
      </p:sp>
      <p:pic>
        <p:nvPicPr>
          <p:cNvPr id="192" name="Google Shape;192;p25" title="13640_2018_264_Fig1_HTM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100" y="1315475"/>
            <a:ext cx="9287476" cy="4357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93" name="Google Shape;193;p25"/>
          <p:cNvSpPr txBox="1"/>
          <p:nvPr/>
        </p:nvSpPr>
        <p:spPr>
          <a:xfrm>
            <a:off x="3188288" y="5828275"/>
            <a:ext cx="54951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3: BM3D Architecture Diagram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title"/>
          </p:nvPr>
        </p:nvSpPr>
        <p:spPr>
          <a:xfrm>
            <a:off x="278674" y="68582"/>
            <a:ext cx="116391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000"/>
              <a:buFont typeface="Calibri"/>
              <a:buNone/>
            </a:pPr>
            <a:r>
              <a:rPr lang="en-US"/>
              <a:t>Methodology - Deblurring</a:t>
            </a:r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sldNum" idx="12"/>
          </p:nvPr>
        </p:nvSpPr>
        <p:spPr>
          <a:xfrm>
            <a:off x="11137315" y="6507480"/>
            <a:ext cx="978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>
                <a:solidFill>
                  <a:srgbClr val="414141"/>
                </a:solidFill>
              </a:rPr>
              <a:t>9</a:t>
            </a:fld>
            <a:endParaRPr>
              <a:solidFill>
                <a:srgbClr val="414141"/>
              </a:solidFill>
            </a:endParaRPr>
          </a:p>
        </p:txBody>
      </p:sp>
      <p:pic>
        <p:nvPicPr>
          <p:cNvPr id="200" name="Google Shape;200;p26" title="Screenshot 2025-11-04 21093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4762" y="3595974"/>
            <a:ext cx="4682475" cy="1166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1" name="Google Shape;201;p26"/>
          <p:cNvSpPr txBox="1"/>
          <p:nvPr/>
        </p:nvSpPr>
        <p:spPr>
          <a:xfrm>
            <a:off x="361775" y="1311975"/>
            <a:ext cx="115560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084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Char char="◼"/>
            </a:pPr>
            <a:r>
              <a:rPr lang="en-US" sz="2800">
                <a:solidFill>
                  <a:schemeClr val="dk1"/>
                </a:solidFill>
              </a:rPr>
              <a:t>The </a:t>
            </a:r>
            <a:r>
              <a:rPr lang="en-US" sz="2800" b="1">
                <a:solidFill>
                  <a:schemeClr val="dk1"/>
                </a:solidFill>
              </a:rPr>
              <a:t>Wiener filter</a:t>
            </a:r>
            <a:r>
              <a:rPr lang="en-US" sz="2800">
                <a:solidFill>
                  <a:schemeClr val="dk1"/>
                </a:solidFill>
              </a:rPr>
              <a:t> is a classic technique used in signal processing and image restoration </a:t>
            </a:r>
            <a:endParaRPr sz="2800">
              <a:solidFill>
                <a:schemeClr val="dk1"/>
              </a:solidFill>
            </a:endParaRPr>
          </a:p>
          <a:p>
            <a:pPr marL="457200" lvl="0" indent="-37084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Char char="◼"/>
            </a:pPr>
            <a:r>
              <a:rPr lang="en-US" sz="2800">
                <a:solidFill>
                  <a:schemeClr val="dk1"/>
                </a:solidFill>
              </a:rPr>
              <a:t>Minimizes the mean square error between an estimated signal and the original (true) signal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dule">
  <a:themeElements>
    <a:clrScheme name="Module">
      <a:dk1>
        <a:srgbClr val="000000"/>
      </a:dk1>
      <a:lt1>
        <a:srgbClr val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dule">
  <a:themeElements>
    <a:clrScheme name="Module">
      <a:dk1>
        <a:srgbClr val="000000"/>
      </a:dk1>
      <a:lt1>
        <a:srgbClr val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1002</Words>
  <Application>Microsoft Office PowerPoint</Application>
  <PresentationFormat>Widescreen</PresentationFormat>
  <Paragraphs>189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Courier New</vt:lpstr>
      <vt:lpstr>Noto Sans Symbols</vt:lpstr>
      <vt:lpstr>Module</vt:lpstr>
      <vt:lpstr>Module</vt:lpstr>
      <vt:lpstr>VisionRestore Pro :  Classical Image Restoration System</vt:lpstr>
      <vt:lpstr>Contents</vt:lpstr>
      <vt:lpstr>Introduction</vt:lpstr>
      <vt:lpstr>Problem Statements</vt:lpstr>
      <vt:lpstr>Objectives</vt:lpstr>
      <vt:lpstr>Methodology</vt:lpstr>
      <vt:lpstr>Methodology - Importance Map [major sub title]</vt:lpstr>
      <vt:lpstr>Methodology - Denoising </vt:lpstr>
      <vt:lpstr>Methodology - Deblurring</vt:lpstr>
      <vt:lpstr>Methodology - Enhancement</vt:lpstr>
      <vt:lpstr>Implementation</vt:lpstr>
      <vt:lpstr>Implementation</vt:lpstr>
      <vt:lpstr>Implementation </vt:lpstr>
      <vt:lpstr>Implementation 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Results</vt:lpstr>
      <vt:lpstr>Results</vt:lpstr>
      <vt:lpstr>Discussion</vt:lpstr>
      <vt:lpstr>Discussion</vt:lpstr>
      <vt:lpstr>Discussion</vt:lpstr>
      <vt:lpstr>Conclusions</vt:lpstr>
      <vt:lpstr>Selected 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Shafi.09</cp:lastModifiedBy>
  <cp:revision>1</cp:revision>
  <dcterms:modified xsi:type="dcterms:W3CDTF">2025-11-04T22:17:27Z</dcterms:modified>
</cp:coreProperties>
</file>